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8" r:id="rId2"/>
    <p:sldId id="262" r:id="rId3"/>
    <p:sldId id="304" r:id="rId4"/>
    <p:sldId id="263" r:id="rId5"/>
    <p:sldId id="306" r:id="rId6"/>
    <p:sldId id="305" r:id="rId7"/>
    <p:sldId id="307" r:id="rId8"/>
    <p:sldId id="311" r:id="rId9"/>
    <p:sldId id="30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3" r:id="rId40"/>
    <p:sldId id="314" r:id="rId41"/>
    <p:sldId id="295" r:id="rId42"/>
    <p:sldId id="296" r:id="rId43"/>
    <p:sldId id="297" r:id="rId44"/>
    <p:sldId id="302" r:id="rId45"/>
    <p:sldId id="298" r:id="rId46"/>
    <p:sldId id="300" r:id="rId47"/>
    <p:sldId id="299" r:id="rId48"/>
    <p:sldId id="301" r:id="rId49"/>
    <p:sldId id="303" r:id="rId50"/>
    <p:sldId id="260" r:id="rId51"/>
    <p:sldId id="26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1641CC"/>
    <a:srgbClr val="0066FF"/>
    <a:srgbClr val="583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5104" autoAdjust="0"/>
  </p:normalViewPr>
  <p:slideViewPr>
    <p:cSldViewPr snapToGrid="0">
      <p:cViewPr varScale="1">
        <p:scale>
          <a:sx n="68" d="100"/>
          <a:sy n="68" d="100"/>
        </p:scale>
        <p:origin x="102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42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06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4F211-9F52-4E64-9579-5CEB8964D9F2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B3C8A-B589-4A75-8BD3-6ECA9D42B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2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B3C8A-B589-4A75-8BD3-6ECA9D42B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B3C8A-B589-4A75-8BD3-6ECA9D42B19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3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D8BCAECA-0632-47B0-8F22-1EF32A7BA29A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2259" y="6446837"/>
            <a:ext cx="5163883" cy="365125"/>
          </a:xfrm>
        </p:spPr>
        <p:txBody>
          <a:bodyPr/>
          <a:lstStyle>
            <a:lvl1pPr>
              <a:defRPr lang="en-US" sz="25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ED45BA14-5B82-442E-A02E-94056B2AC4FD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BF00E68B-24BC-42EC-880D-6427F83A0019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2" y="239485"/>
            <a:ext cx="11508377" cy="790303"/>
          </a:xfrm>
        </p:spPr>
        <p:txBody>
          <a:bodyPr>
            <a:noAutofit/>
          </a:bodyPr>
          <a:lstStyle>
            <a:lvl1pPr marL="0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3" y="1214361"/>
            <a:ext cx="11541034" cy="4925181"/>
          </a:xfrm>
        </p:spPr>
        <p:txBody>
          <a:bodyPr/>
          <a:lstStyle>
            <a:lvl1pPr marL="457200" indent="-338138">
              <a:buFont typeface="Arial" panose="020B0604020202020204" pitchFamily="34" charset="0"/>
              <a:buChar char="•"/>
              <a:defRPr sz="3200"/>
            </a:lvl1pPr>
            <a:lvl2pPr marL="914400" indent="-457200">
              <a:buClrTx/>
              <a:buFont typeface="Wingdings" panose="05000000000000000000" pitchFamily="2" charset="2"/>
              <a:buChar char="§"/>
              <a:defRPr sz="2800"/>
            </a:lvl2pPr>
            <a:lvl4pPr marL="749300" indent="-182563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7B5EF370-6A5C-48D0-A926-CFDF484B6589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20ABDFD6-765A-4498-9EF3-6049CD94227E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023C65D7-405C-47AB-B661-C2D4E5FCA2DC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6BB34F9F-5B0F-4EED-A533-6967CEF1EFA4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D008AE70-F868-426F-BCDA-89FCF2B89A6E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 b="0"/>
            </a:lvl1pPr>
          </a:lstStyle>
          <a:p>
            <a:fld id="{06FA515D-F488-4615-BA30-5AA0E6F53232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9600" y="6459785"/>
            <a:ext cx="5029200" cy="365125"/>
          </a:xfrm>
        </p:spPr>
        <p:txBody>
          <a:bodyPr/>
          <a:lstStyle>
            <a:lvl1pPr algn="l">
              <a:defRPr lang="en-US" b="1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B603C77E-5EBF-450B-B2E8-7691E8145A5D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5149" y="6449333"/>
            <a:ext cx="296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00" b="0">
                <a:solidFill>
                  <a:srgbClr val="FFFFFF"/>
                </a:solidFill>
              </a:defRPr>
            </a:lvl1pPr>
          </a:lstStyle>
          <a:p>
            <a:fld id="{81A6AFCE-1C59-40D2-9DA1-21904313C4EC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373" y="6446837"/>
            <a:ext cx="5098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25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38013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00" b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351" y="1164772"/>
            <a:ext cx="10709366" cy="2445954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Lecture 6:</a:t>
            </a:r>
            <a:br>
              <a:rPr lang="en-US" sz="6600" dirty="0"/>
            </a:br>
            <a:r>
              <a:rPr lang="en-US" sz="6600" dirty="0"/>
              <a:t>Naïve Bayes and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923718"/>
            <a:ext cx="10058400" cy="1143000"/>
          </a:xfrm>
        </p:spPr>
        <p:txBody>
          <a:bodyPr/>
          <a:lstStyle/>
          <a:p>
            <a:pPr algn="r"/>
            <a:r>
              <a:rPr lang="en-US" cap="none" dirty="0" err="1"/>
              <a:t>Er.Roshan</a:t>
            </a:r>
            <a:r>
              <a:rPr lang="en-US" cap="none" dirty="0"/>
              <a:t> Shrestha</a:t>
            </a:r>
          </a:p>
          <a:p>
            <a:pPr algn="r"/>
            <a:r>
              <a:rPr lang="en-US" cap="none" dirty="0"/>
              <a:t>roshan.shrestha@islingtoncollege.edu.np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4327" y="6435725"/>
            <a:ext cx="2963080" cy="365125"/>
          </a:xfrm>
        </p:spPr>
        <p:txBody>
          <a:bodyPr/>
          <a:lstStyle/>
          <a:p>
            <a:fld id="{D8BCAECA-0632-47B0-8F22-1EF32A7BA29A}" type="datetime3">
              <a:rPr lang="en-US" smtClean="0"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250" y="6442754"/>
            <a:ext cx="5341264" cy="365125"/>
          </a:xfrm>
        </p:spPr>
        <p:txBody>
          <a:bodyPr/>
          <a:lstStyle/>
          <a:p>
            <a:r>
              <a:rPr lang="en-US" dirty="0"/>
              <a:t>CU6051NI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09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251640"/>
            <a:ext cx="11541125" cy="485002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2147" y="520199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641CC"/>
                </a:solidFill>
              </a:rPr>
              <a:t>2 machines in a factory produce wrenches</a:t>
            </a:r>
          </a:p>
        </p:txBody>
      </p:sp>
    </p:spTree>
    <p:extLst>
      <p:ext uri="{BB962C8B-B14F-4D97-AF65-F5344CB8AC3E}">
        <p14:creationId xmlns:p14="http://schemas.microsoft.com/office/powerpoint/2010/main" val="397641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4" y="1214438"/>
            <a:ext cx="11329482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2147" y="323424"/>
            <a:ext cx="6030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641CC"/>
                </a:solidFill>
              </a:rPr>
              <a:t>each wrench is labeled according to the machine which produced it</a:t>
            </a:r>
          </a:p>
        </p:txBody>
      </p:sp>
    </p:spTree>
    <p:extLst>
      <p:ext uri="{BB962C8B-B14F-4D97-AF65-F5344CB8AC3E}">
        <p14:creationId xmlns:p14="http://schemas.microsoft.com/office/powerpoint/2010/main" val="84071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59" y="1214438"/>
            <a:ext cx="7150932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147" y="520199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641CC"/>
                </a:solidFill>
              </a:rPr>
              <a:t>all the wrenches produced in an hour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96" y="1214438"/>
            <a:ext cx="7098658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2147" y="520199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641CC"/>
                </a:solidFill>
              </a:rPr>
              <a:t>there are some defective ones as well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5"/>
          <a:stretch/>
        </p:blipFill>
        <p:spPr>
          <a:xfrm>
            <a:off x="1827853" y="2430683"/>
            <a:ext cx="8647943" cy="27821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838" y="1260979"/>
            <a:ext cx="11215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rgbClr val="1641CC"/>
                </a:solidFill>
              </a:rPr>
              <a:t>What’s the probability that a wrench produced by machine 2 is defective?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771" y="5393141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lets say we need to estimate this probability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8" y="1214438"/>
            <a:ext cx="11340095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2861" y="381303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some prior information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6" y="1214438"/>
            <a:ext cx="11212738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2861" y="381303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some prior information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4" y="1214438"/>
            <a:ext cx="11271903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2861" y="381303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some prior information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" y="1214438"/>
            <a:ext cx="11195474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2861" y="381303"/>
            <a:ext cx="603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some prior information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0" y="1214438"/>
            <a:ext cx="11351330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  <a:p>
            <a:r>
              <a:rPr lang="en-US" dirty="0"/>
              <a:t>Setting</a:t>
            </a:r>
          </a:p>
          <a:p>
            <a:r>
              <a:rPr lang="en-US" dirty="0"/>
              <a:t>Example</a:t>
            </a:r>
          </a:p>
          <a:p>
            <a:r>
              <a:rPr lang="en-US" dirty="0"/>
              <a:t>NLP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9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97810"/>
            <a:ext cx="11541125" cy="38696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5" y="1214438"/>
            <a:ext cx="11499380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0004" y="3414531"/>
                <a:ext cx="4629873" cy="143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4" y="3414531"/>
                <a:ext cx="4629873" cy="14358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6" y="1214438"/>
            <a:ext cx="11334959" cy="4924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0004" y="3414531"/>
                <a:ext cx="4629873" cy="143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4" y="3414531"/>
                <a:ext cx="4629873" cy="14358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09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9062" indent="0" algn="ctr">
                  <a:buNone/>
                </a:pPr>
                <a:r>
                  <a:rPr lang="en-US" sz="2800" b="1" dirty="0"/>
                  <a:t>Why are we bringing Bayes rule here?</a:t>
                </a:r>
              </a:p>
              <a:p>
                <a:pPr marL="119062" indent="0">
                  <a:buNone/>
                </a:pPr>
                <a:r>
                  <a:rPr lang="en-US" sz="2800" dirty="0"/>
                  <a:t>Recall classification framework:</a:t>
                </a:r>
              </a:p>
              <a:p>
                <a:pPr marL="119062" indent="0">
                  <a:buNone/>
                </a:pPr>
                <a:r>
                  <a:rPr lang="en-US" sz="2800" dirty="0">
                    <a:solidFill>
                      <a:srgbClr val="0000FF"/>
                    </a:solidFill>
                  </a:rPr>
                  <a:t>Given:  </a:t>
                </a:r>
                <a:r>
                  <a:rPr lang="en-US" sz="2800" dirty="0"/>
                  <a:t>training data: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b="1" i="1">
                        <a:latin typeface="Cambria Math"/>
                      </a:rPr>
                      <m:t>,…,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sz="28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2800" b="1" i="1">
                        <a:latin typeface="Cambria Math"/>
                      </a:rPr>
                      <m:t> ,  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1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800" b="1" i="1" dirty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sz="28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p>
                        <m:r>
                          <a:rPr lang="en-US" sz="2800" b="1" i="1" dirty="0">
                            <a:latin typeface="Cambria Math"/>
                            <a:ea typeface="Cambria Math"/>
                          </a:rPr>
                          <m:t>𝒅</m:t>
                        </m:r>
                      </m:sup>
                    </m:sSup>
                    <m:r>
                      <a:rPr lang="en-US" sz="2800" b="1" i="0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and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𝒀</m:t>
                    </m:r>
                  </m:oMath>
                </a14:m>
                <a:endParaRPr lang="en-US" sz="2800" b="1" dirty="0"/>
              </a:p>
              <a:p>
                <a:pPr marL="119062" indent="0">
                  <a:buNone/>
                </a:pPr>
                <a:r>
                  <a:rPr lang="en-US" sz="2800" dirty="0">
                    <a:solidFill>
                      <a:srgbClr val="0000FF"/>
                    </a:solidFill>
                  </a:rPr>
                  <a:t>Task: </a:t>
                </a:r>
                <a:r>
                  <a:rPr lang="en-US" sz="2800" dirty="0"/>
                  <a:t>learn a classification function:</a:t>
                </a:r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r>
                      <a:rPr lang="en-US" sz="2800" b="1" i="1">
                        <a:latin typeface="Cambria Math"/>
                      </a:rPr>
                      <m:t> →</m:t>
                    </m:r>
                    <m:r>
                      <a:rPr lang="en-US" sz="2800" b="1" i="1">
                        <a:latin typeface="Cambria Math"/>
                      </a:rPr>
                      <m:t>𝒀</m:t>
                    </m:r>
                  </m:oMath>
                </a14:m>
                <a:endParaRPr lang="en-US" sz="2800" b="1" dirty="0"/>
              </a:p>
              <a:p>
                <a:pPr marL="119062" indent="0">
                  <a:buNone/>
                </a:pPr>
                <a:endParaRPr lang="en-US" sz="2800" b="1" dirty="0"/>
              </a:p>
              <a:p>
                <a:pPr marL="119062" indent="0">
                  <a:buNone/>
                </a:pPr>
                <a:r>
                  <a:rPr lang="en-US" sz="2800" dirty="0"/>
                  <a:t>Learn a mapping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119062" indent="0">
                  <a:buNone/>
                </a:pPr>
                <a:r>
                  <a:rPr lang="en-US" sz="2800" dirty="0"/>
                  <a:t>We would like to find this mapping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𝒚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through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𝒑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𝒚</m:t>
                    </m:r>
                    <m:r>
                      <a:rPr lang="en-US" sz="2800" b="1" i="1" smtClean="0">
                        <a:latin typeface="Cambria Math"/>
                      </a:rPr>
                      <m:t>|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4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Probabilistic model</a:t>
            </a:r>
          </a:p>
          <a:p>
            <a:r>
              <a:rPr lang="en-US" sz="2800" dirty="0"/>
              <a:t>Highly practical method</a:t>
            </a:r>
          </a:p>
          <a:p>
            <a:r>
              <a:rPr lang="en-US" sz="2800" dirty="0"/>
              <a:t>Frequently used for working with natural language text documents</a:t>
            </a:r>
          </a:p>
          <a:p>
            <a:r>
              <a:rPr lang="en-US" sz="2800" dirty="0"/>
              <a:t>Naïve because of strong independence assumption it makes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6172" y="30506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tabLst>
                    <a:tab pos="3768725" algn="l"/>
                  </a:tabLst>
                </a:pPr>
                <a:r>
                  <a:rPr lang="en-US" sz="2800" dirty="0"/>
                  <a:t>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a feature vector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is a discrete label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/>
                  <a:t> features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/>
                  <a:t> examples</a:t>
                </a:r>
              </a:p>
              <a:p>
                <a:r>
                  <a:rPr lang="en-US" sz="2800" dirty="0"/>
                  <a:t>given a new example with feature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𝑛𝑒𝑤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we want to predict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800" dirty="0"/>
                  <a:t> of the new example</a:t>
                </a:r>
              </a:p>
              <a:p>
                <a:endParaRPr lang="en-US" sz="2800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119062" indent="0">
                  <a:buNone/>
                </a:pPr>
                <a:endParaRPr lang="en-US" sz="2800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∗</m:t>
                      </m:r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87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6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given a new example with feature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𝑛𝑒𝑤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we want to predict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800" dirty="0"/>
                  <a:t> of the new example, and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is a discrete </a:t>
                </a:r>
              </a:p>
              <a:p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for both values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sz="2800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800" dirty="0"/>
                  <a:t> the label with the highest probability</a:t>
                </a:r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𝑛𝑒𝑤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argmax</m:t>
                    </m:r>
                    <m:r>
                      <a:rPr lang="en-US" sz="2800" b="0" i="1" smtClean="0">
                        <a:latin typeface="Cambria Math"/>
                      </a:rPr>
                      <m:t>⁡(</m:t>
                    </m:r>
                    <m:r>
                      <a:rPr lang="en-US" sz="28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+</m:t>
                            </m:r>
                          </m:sub>
                        </m:sSub>
                      </m:e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+</m:t>
                            </m:r>
                          </m:sub>
                        </m:sSub>
                      </m:e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)</a:t>
                </a:r>
              </a:p>
              <a:p>
                <a:pPr marL="119062" indent="0">
                  <a:buNone/>
                </a:pPr>
                <a:endParaRPr lang="en-US" sz="2800" dirty="0"/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87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3055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9062" indent="0">
                  <a:buNone/>
                </a:pPr>
                <a:r>
                  <a:rPr lang="en-US" sz="3000" i="1" dirty="0"/>
                  <a:t>Use Bayes rule to obtain,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sz="3000" b="0" i="1" smtClean="0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  </m:t>
                      </m:r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3000" i="1">
                          <a:latin typeface="Cambria Math"/>
                        </a:rPr>
                        <m:t>∗</m:t>
                      </m:r>
                      <m:r>
                        <a:rPr lang="en-US" sz="3000" i="1" smtClean="0">
                          <a:solidFill>
                            <a:srgbClr val="1641CC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3000" i="1" smtClean="0">
                          <a:solidFill>
                            <a:srgbClr val="1641CC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000" b="0" i="1" smtClean="0">
                          <a:solidFill>
                            <a:srgbClr val="1641CC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3000" i="1">
                          <a:solidFill>
                            <a:srgbClr val="1641C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1641CC"/>
                  </a:solidFill>
                </a:endParaRPr>
              </a:p>
              <a:p>
                <a:pPr marL="119062" indent="0">
                  <a:buNone/>
                </a:pPr>
                <a:endParaRPr lang="en-US" sz="3000" dirty="0">
                  <a:solidFill>
                    <a:schemeClr val="tx1"/>
                  </a:solidFill>
                </a:endParaRPr>
              </a:p>
              <a:p>
                <a:pPr marL="119062" indent="0">
                  <a:buNone/>
                </a:pPr>
                <a:r>
                  <a:rPr lang="en-US" sz="3000" b="1" dirty="0"/>
                  <a:t>Can we estimate these 2 terms from the training data?</a:t>
                </a:r>
              </a:p>
              <a:p>
                <a:pPr marL="63341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1641CC"/>
                        </a:solidFill>
                        <a:latin typeface="Cambria Math"/>
                      </a:rPr>
                      <m:t>𝑝</m:t>
                    </m:r>
                    <m:r>
                      <a:rPr lang="en-US" sz="3000" i="1" dirty="0" smtClean="0">
                        <a:solidFill>
                          <a:srgbClr val="1641CC"/>
                        </a:solidFill>
                        <a:latin typeface="Cambria Math"/>
                      </a:rPr>
                      <m:t>(</m:t>
                    </m:r>
                    <m:r>
                      <a:rPr lang="en-US" sz="3000" i="1" dirty="0" smtClean="0">
                        <a:solidFill>
                          <a:srgbClr val="1641CC"/>
                        </a:solidFill>
                        <a:latin typeface="Cambria Math"/>
                      </a:rPr>
                      <m:t>𝑦</m:t>
                    </m:r>
                    <m:r>
                      <a:rPr lang="en-US" sz="3000" i="1" dirty="0">
                        <a:solidFill>
                          <a:srgbClr val="1641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1641CC"/>
                    </a:solidFill>
                  </a:rPr>
                  <a:t> can be easy to estimate: count the frequency with which each label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1641CC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3000" dirty="0">
                    <a:solidFill>
                      <a:srgbClr val="1641CC"/>
                    </a:solidFill>
                  </a:rPr>
                  <a:t> occurs in the training data</a:t>
                </a:r>
              </a:p>
              <a:p>
                <a:pPr marL="63341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000" dirty="0">
                    <a:solidFill>
                      <a:srgbClr val="FF0000"/>
                    </a:solidFill>
                  </a:rPr>
                  <a:t> can be estimated too if we have enough training examples </a:t>
                </a:r>
              </a:p>
              <a:p>
                <a:pPr marL="119062" indent="0">
                  <a:buNone/>
                </a:pPr>
                <a:endParaRPr lang="en-US" sz="3000" dirty="0">
                  <a:solidFill>
                    <a:srgbClr val="1641CC"/>
                  </a:solidFill>
                </a:endParaRPr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04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Makes a simplifying assumption that the feature values are conditionally independent given the label.</a:t>
                </a:r>
              </a:p>
              <a:p>
                <a:r>
                  <a:rPr lang="en-US" sz="2800" dirty="0"/>
                  <a:t>Given the label of the example, the probability of observing the conjunction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/>
                  <a:t> is the product of the probabilities for the individual features: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19062" indent="0">
                  <a:buNone/>
                </a:pPr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pPr marL="11906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87" t="-1980" r="-2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6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9062" indent="0">
                  <a:buNone/>
                </a:pPr>
                <a:r>
                  <a:rPr lang="en-US" sz="2800" b="1" i="1" dirty="0"/>
                  <a:t>Using Bayes rule,</a:t>
                </a:r>
              </a:p>
              <a:p>
                <a:pPr marL="11906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1641CC"/>
                  </a:solidFill>
                </a:endParaRPr>
              </a:p>
              <a:p>
                <a:pPr marL="119062" indent="0" algn="ctr">
                  <a:buNone/>
                </a:pPr>
                <a:endParaRPr lang="en-US" sz="2800" dirty="0">
                  <a:solidFill>
                    <a:srgbClr val="1641CC"/>
                  </a:solidFill>
                </a:endParaRPr>
              </a:p>
              <a:p>
                <a:pPr marL="119062" indent="0">
                  <a:buNone/>
                </a:pPr>
                <a:r>
                  <a:rPr lang="en-US" sz="2800" b="1" dirty="0"/>
                  <a:t>Can we estimate these two terms from the training data?</a:t>
                </a:r>
              </a:p>
              <a:p>
                <a:pPr marL="119062" indent="0" algn="ctr">
                  <a:buNone/>
                </a:pPr>
                <a:r>
                  <a:rPr lang="en-US" sz="2800" dirty="0">
                    <a:solidFill>
                      <a:srgbClr val="1641CC"/>
                    </a:solidFill>
                  </a:rPr>
                  <a:t>Yes !!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4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C0CE-99E9-4C7C-B7AC-D0E88250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Bayes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A976-90ED-47FE-A00B-32CFCFDB5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just"/>
            <a:r>
              <a:rPr lang="en-US" dirty="0"/>
              <a:t>is a popular </a:t>
            </a:r>
            <a:r>
              <a:rPr lang="en-US" dirty="0">
                <a:solidFill>
                  <a:srgbClr val="FF0000"/>
                </a:solidFill>
              </a:rPr>
              <a:t>supervised machine learning algorithm</a:t>
            </a:r>
            <a:r>
              <a:rPr lang="en-US" dirty="0"/>
              <a:t> used for </a:t>
            </a:r>
            <a:r>
              <a:rPr lang="en-US" dirty="0">
                <a:solidFill>
                  <a:srgbClr val="FF0000"/>
                </a:solidFill>
              </a:rPr>
              <a:t>classification tasks</a:t>
            </a:r>
            <a:r>
              <a:rPr lang="en-US" dirty="0"/>
              <a:t> such as </a:t>
            </a:r>
            <a:r>
              <a:rPr lang="en-US" dirty="0">
                <a:solidFill>
                  <a:srgbClr val="FF0000"/>
                </a:solidFill>
              </a:rPr>
              <a:t>text classification</a:t>
            </a:r>
            <a:r>
              <a:rPr lang="en-US" dirty="0"/>
              <a:t>.</a:t>
            </a:r>
          </a:p>
          <a:p>
            <a:pPr marL="342900" indent="-342900" algn="just"/>
            <a:r>
              <a:rPr lang="en-US" dirty="0"/>
              <a:t>belongs to the family of </a:t>
            </a:r>
            <a:r>
              <a:rPr lang="en-US" b="1" i="1" dirty="0"/>
              <a:t>generative learning algorithms</a:t>
            </a:r>
            <a:r>
              <a:rPr lang="en-US" dirty="0"/>
              <a:t>, which means that it models the distribution of inputs for a given class or category. </a:t>
            </a:r>
          </a:p>
          <a:p>
            <a:pPr marL="342900" indent="-342900" algn="just"/>
            <a:r>
              <a:rPr lang="en-US" dirty="0"/>
              <a:t>Bayes’ theorem is based on the probability of a hypothesis, given the data and some prior knowledge. </a:t>
            </a:r>
          </a:p>
          <a:p>
            <a:pPr marL="342900" indent="-342900" algn="just"/>
            <a:r>
              <a:rPr lang="en-US" dirty="0"/>
              <a:t>The naive Bayes classifier </a:t>
            </a:r>
            <a:r>
              <a:rPr lang="en-US" dirty="0">
                <a:solidFill>
                  <a:srgbClr val="0070C0"/>
                </a:solidFill>
              </a:rPr>
              <a:t>assumes that all features in the input data are independent of each other</a:t>
            </a:r>
            <a:r>
              <a:rPr lang="en-US" dirty="0"/>
              <a:t>, </a:t>
            </a:r>
            <a:r>
              <a:rPr lang="en-US" i="1" dirty="0"/>
              <a:t>which is often not true in real-world scenarios. </a:t>
            </a:r>
          </a:p>
          <a:p>
            <a:pPr marL="342900" indent="-342900" algn="just"/>
            <a:r>
              <a:rPr lang="en-US" dirty="0"/>
              <a:t>This "</a:t>
            </a:r>
            <a:r>
              <a:rPr lang="en-US" b="1" dirty="0"/>
              <a:t>naive</a:t>
            </a:r>
            <a:r>
              <a:rPr lang="en-US" dirty="0"/>
              <a:t>" assumption simplifies the calculations, making the algorithm computationally efficient.</a:t>
            </a:r>
            <a:endParaRPr lang="en-US" i="1" dirty="0"/>
          </a:p>
          <a:p>
            <a:pPr marL="342900" indent="-342900" algn="just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19FF-5C10-4538-8587-5B372E77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7CD5E-4997-44EF-A481-66CE47E7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C4494-D4B8-4ED5-A072-F3A6A91B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9062" indent="0">
                  <a:buNone/>
                </a:pPr>
                <a:r>
                  <a:rPr lang="en-US" sz="2800" b="1" dirty="0"/>
                  <a:t>Learning: </a:t>
                </a:r>
                <a:r>
                  <a:rPr lang="en-US" sz="2800" dirty="0"/>
                  <a:t>Based on the frequency counts in the dataset:</a:t>
                </a:r>
              </a:p>
              <a:p>
                <a:pPr marL="633412" indent="-514350">
                  <a:buFont typeface="+mj-lt"/>
                  <a:buAutoNum type="arabicPeriod"/>
                </a:pPr>
                <a:r>
                  <a:rPr lang="en-US" sz="2800" dirty="0"/>
                  <a:t>Estimate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 ∈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𝑌</m:t>
                    </m:r>
                  </m:oMath>
                </a14:m>
                <a:endParaRPr lang="en-US" sz="2800" b="0" dirty="0">
                  <a:ea typeface="Cambria Math"/>
                </a:endParaRPr>
              </a:p>
              <a:p>
                <a:pPr marL="633412" indent="-514350">
                  <a:buFont typeface="+mj-lt"/>
                  <a:buAutoNum type="arabicPeriod"/>
                </a:pPr>
                <a:r>
                  <a:rPr lang="en-US" sz="2800" dirty="0"/>
                  <a:t>Estimate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𝑌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119062" indent="0">
                  <a:buNone/>
                </a:pPr>
                <a:r>
                  <a:rPr lang="en-US" sz="2800" b="1" dirty="0"/>
                  <a:t>Classification: </a:t>
                </a:r>
                <a:r>
                  <a:rPr lang="en-US" sz="2800" dirty="0"/>
                  <a:t>For a new example, use: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  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1641CC"/>
                  </a:solidFill>
                </a:endParaRPr>
              </a:p>
              <a:p>
                <a:pPr marL="119062" indent="0">
                  <a:buNone/>
                </a:pPr>
                <a:r>
                  <a:rPr lang="en-US" sz="2800" dirty="0">
                    <a:solidFill>
                      <a:srgbClr val="1641CC"/>
                    </a:solidFill>
                  </a:rPr>
                  <a:t>Note: no actual model, just count the frequencies of the various data combinations within the training examples</a:t>
                </a:r>
              </a:p>
              <a:p>
                <a:pPr marL="11906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4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452362"/>
              </p:ext>
            </p:extLst>
          </p:nvPr>
        </p:nvGraphicFramePr>
        <p:xfrm>
          <a:off x="2152922" y="1099593"/>
          <a:ext cx="7778185" cy="457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5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89215"/>
              </p:ext>
            </p:extLst>
          </p:nvPr>
        </p:nvGraphicFramePr>
        <p:xfrm>
          <a:off x="2174045" y="5816600"/>
          <a:ext cx="77917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58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8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04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89099"/>
          <a:stretch/>
        </p:blipFill>
        <p:spPr>
          <a:xfrm>
            <a:off x="5251990" y="1284790"/>
            <a:ext cx="6796449" cy="416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053949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73492"/>
          <a:stretch/>
        </p:blipFill>
        <p:spPr>
          <a:xfrm>
            <a:off x="5251990" y="1284790"/>
            <a:ext cx="6796449" cy="1261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413223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57457"/>
          <a:stretch/>
        </p:blipFill>
        <p:spPr>
          <a:xfrm>
            <a:off x="5251990" y="1284790"/>
            <a:ext cx="6796449" cy="2129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373859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49119"/>
          <a:stretch/>
        </p:blipFill>
        <p:spPr>
          <a:xfrm>
            <a:off x="5251990" y="1284790"/>
            <a:ext cx="6796449" cy="2581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339826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42491"/>
          <a:stretch/>
        </p:blipFill>
        <p:spPr>
          <a:xfrm>
            <a:off x="5251990" y="1284790"/>
            <a:ext cx="6796449" cy="2939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134566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35009"/>
          <a:stretch/>
        </p:blipFill>
        <p:spPr>
          <a:xfrm>
            <a:off x="5251990" y="1284790"/>
            <a:ext cx="6796449" cy="3345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151218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8188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5505"/>
          <a:stretch/>
        </p:blipFill>
        <p:spPr>
          <a:xfrm>
            <a:off x="5251990" y="1284790"/>
            <a:ext cx="6796449" cy="4942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499" y="243277"/>
                <a:ext cx="3868880" cy="9081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053949"/>
              </p:ext>
            </p:extLst>
          </p:nvPr>
        </p:nvGraphicFramePr>
        <p:xfrm>
          <a:off x="77505" y="1058877"/>
          <a:ext cx="5174485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Highest</a:t>
                      </a:r>
                      <a:r>
                        <a:rPr lang="en-US" sz="1400" baseline="0" dirty="0"/>
                        <a:t> Degree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Favorite</a:t>
                      </a:r>
                      <a:r>
                        <a:rPr lang="en-US" sz="1400" baseline="0" dirty="0"/>
                        <a:t> 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Needs Work</a:t>
                      </a:r>
                      <a:r>
                        <a:rPr lang="en-US" sz="1400" baseline="0" dirty="0"/>
                        <a:t> Visa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Mobile </a:t>
                      </a:r>
                      <a:r>
                        <a:rPr lang="en-US" sz="140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Bachelors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207"/>
              </p:ext>
            </p:extLst>
          </p:nvPr>
        </p:nvGraphicFramePr>
        <p:xfrm>
          <a:off x="90600" y="5922380"/>
          <a:ext cx="5161390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2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62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UX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43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7D2B-77F4-40BA-834A-EB2DA2FE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8D07-B671-4CD3-B31A-38235B8C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field of artificial intelligence (AI) focusing on enabling machines to understand, interpret, and respond to human language in a meaningful way. </a:t>
            </a:r>
          </a:p>
          <a:p>
            <a:r>
              <a:rPr lang="en-US" dirty="0"/>
              <a:t>bridging the gap between human communication (natural language) and machine understanding (structured data).</a:t>
            </a:r>
          </a:p>
          <a:p>
            <a:r>
              <a:rPr lang="en-US" dirty="0"/>
              <a:t>combines computational linguistics with machine learning and deep learning to analyze and process large volumes of natural language data.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C3197-CFCF-4586-8D01-BC3372D0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BC115-9B80-43A0-B174-9D57C36C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54D39-982A-44A2-A073-3C2790B5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19062" indent="0">
                  <a:buNone/>
                </a:pPr>
                <a:r>
                  <a:rPr lang="en-US" dirty="0"/>
                  <a:t>In probability theory, Bayes rule describes the probability of an event, based on </a:t>
                </a:r>
                <a:r>
                  <a:rPr lang="en-US" b="1" i="1" dirty="0"/>
                  <a:t>prior knowledge of conditions</a:t>
                </a:r>
                <a:r>
                  <a:rPr lang="en-US" dirty="0"/>
                  <a:t> that might be </a:t>
                </a:r>
                <a:r>
                  <a:rPr lang="en-US" b="1" i="1" dirty="0"/>
                  <a:t>related to the event</a:t>
                </a:r>
                <a:r>
                  <a:rPr lang="en-US" dirty="0"/>
                  <a:t>.</a:t>
                </a:r>
                <a:endParaRPr lang="en-US" i="1" dirty="0">
                  <a:latin typeface="Cambria Math"/>
                </a:endParaRPr>
              </a:p>
              <a:p>
                <a:pPr marL="119062" indent="0">
                  <a:buNone/>
                </a:pPr>
                <a:endParaRPr lang="en-US" i="1" dirty="0">
                  <a:solidFill>
                    <a:srgbClr val="FF0000"/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9062" indent="0">
                  <a:buNone/>
                </a:pPr>
                <a:endParaRPr lang="en-US" sz="2800" b="0" i="1" dirty="0"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e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3000" i="1" dirty="0">
                    <a:solidFill>
                      <a:srgbClr val="FF0000"/>
                    </a:solidFill>
                  </a:rPr>
                  <a:t> - posterior </a:t>
                </a: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i="1" dirty="0">
                    <a:solidFill>
                      <a:schemeClr val="tx1"/>
                    </a:solidFill>
                  </a:rPr>
                  <a:t> - prior </a:t>
                </a: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rgbClr val="00B050"/>
                        </a:solidFill>
                        <a:latin typeface="Cambria Math"/>
                      </a:rPr>
                      <m:t>𝑝</m:t>
                    </m:r>
                    <m:r>
                      <a:rPr lang="en-US" sz="3000" b="0" i="1" smtClean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sz="3000" b="0" i="1" smtClean="0">
                        <a:solidFill>
                          <a:srgbClr val="00B050"/>
                        </a:solidFill>
                        <a:latin typeface="Cambria Math"/>
                      </a:rPr>
                      <m:t>𝐵</m:t>
                    </m:r>
                    <m:r>
                      <a:rPr lang="en-US" sz="3000" b="0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000" i="1" dirty="0">
                    <a:solidFill>
                      <a:srgbClr val="00B050"/>
                    </a:solidFill>
                  </a:rPr>
                  <a:t> - evidence </a:t>
                </a: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rgbClr val="0000FF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3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𝐵</m:t>
                        </m:r>
                      </m:e>
                      <m:e>
                        <m:r>
                          <a:rPr lang="en-US" sz="30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000" i="1" dirty="0">
                    <a:solidFill>
                      <a:srgbClr val="0000FF"/>
                    </a:solidFill>
                  </a:rPr>
                  <a:t> - likelihood</a:t>
                </a:r>
              </a:p>
              <a:p>
                <a:pPr marL="119062" indent="0">
                  <a:buNone/>
                </a:pPr>
                <a:endParaRPr lang="en-US" dirty="0"/>
              </a:p>
              <a:p>
                <a:pPr marL="119062" indent="0">
                  <a:buNone/>
                </a:pPr>
                <a:endParaRPr lang="en-US" dirty="0"/>
              </a:p>
              <a:p>
                <a:pPr marL="11906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04" t="-3960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20E7-E407-4041-8240-E4D753BE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14E5-F3BA-4446-B141-9F433226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9062" indent="0">
              <a:buNone/>
            </a:pPr>
            <a:r>
              <a:rPr lang="en-US" b="1" dirty="0"/>
              <a:t>Splitting a sentence into words or </a:t>
            </a:r>
            <a:r>
              <a:rPr lang="en-US" b="1" dirty="0" err="1"/>
              <a:t>subwords</a:t>
            </a:r>
            <a:r>
              <a:rPr lang="en-US" b="1" dirty="0"/>
              <a:t>.</a:t>
            </a:r>
          </a:p>
          <a:p>
            <a:pPr marL="119062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Input: "I love AI."</a:t>
            </a:r>
          </a:p>
          <a:p>
            <a:r>
              <a:rPr lang="en-US" dirty="0"/>
              <a:t>Output: ["I", "love", “AI"]</a:t>
            </a:r>
          </a:p>
          <a:p>
            <a:endParaRPr lang="en-US" dirty="0"/>
          </a:p>
          <a:p>
            <a:pPr marL="119062" indent="0">
              <a:buNone/>
            </a:pPr>
            <a:r>
              <a:rPr lang="en-US" b="1" dirty="0"/>
              <a:t>Named Entity Recognition (NER)</a:t>
            </a:r>
          </a:p>
          <a:p>
            <a:r>
              <a:rPr lang="en-US" b="1" i="1" dirty="0"/>
              <a:t>Identifying entities like names, dates, organizations, or locations in text.</a:t>
            </a:r>
          </a:p>
          <a:p>
            <a:r>
              <a:rPr lang="en-US" dirty="0"/>
              <a:t>Example: In “Ram studies AI at Islington," “Ram" is a person, and “Islington" is an organization.</a:t>
            </a:r>
          </a:p>
          <a:p>
            <a:pPr marL="119062" indent="0">
              <a:buNone/>
            </a:pPr>
            <a:endParaRPr lang="en-US" b="1" dirty="0"/>
          </a:p>
          <a:p>
            <a:pPr marL="119062" indent="0">
              <a:buNone/>
            </a:pPr>
            <a:r>
              <a:rPr lang="en-US" b="1" dirty="0"/>
              <a:t>Machine Translation</a:t>
            </a:r>
          </a:p>
          <a:p>
            <a:r>
              <a:rPr lang="en-US" dirty="0"/>
              <a:t>Translating text from one language to another.</a:t>
            </a:r>
          </a:p>
          <a:p>
            <a:r>
              <a:rPr lang="en-US" dirty="0"/>
              <a:t>Example: Google Translate.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74DDD-E0D1-4A56-AD78-54E79FD4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20E05-8CDC-4D14-888E-5D7D2C99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B12E-9454-46A2-B2BC-9B64F459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9062" indent="0">
              <a:buNone/>
            </a:pPr>
            <a:r>
              <a:rPr lang="en-US" sz="3000" dirty="0"/>
              <a:t>Learning to classify text. Why?</a:t>
            </a:r>
          </a:p>
          <a:p>
            <a:r>
              <a:rPr lang="en-US" sz="3000" dirty="0"/>
              <a:t>Learn which news articles are of interest</a:t>
            </a:r>
          </a:p>
          <a:p>
            <a:r>
              <a:rPr lang="en-US" sz="3000" dirty="0"/>
              <a:t>Learn to classify web pages by topic </a:t>
            </a:r>
          </a:p>
          <a:p>
            <a:r>
              <a:rPr lang="en-US" sz="3000" dirty="0"/>
              <a:t>Classify spam from non spam emails</a:t>
            </a:r>
          </a:p>
          <a:p>
            <a:r>
              <a:rPr lang="en-US" sz="3000" dirty="0"/>
              <a:t>Naïve Bayes is among the most effective algorithms</a:t>
            </a:r>
          </a:p>
          <a:p>
            <a:r>
              <a:rPr lang="en-US" sz="3000" b="1" i="1" dirty="0"/>
              <a:t>What attributes shall we use to represent text documents?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common way to represent text is by using the </a:t>
            </a:r>
            <a:r>
              <a:rPr lang="en-US" sz="2800" b="1" i="1" dirty="0"/>
              <a:t>bag of words </a:t>
            </a:r>
            <a:r>
              <a:rPr lang="en-US" sz="2800" dirty="0"/>
              <a:t>approach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89544"/>
              </p:ext>
            </p:extLst>
          </p:nvPr>
        </p:nvGraphicFramePr>
        <p:xfrm>
          <a:off x="908050" y="1919816"/>
          <a:ext cx="301625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best of times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worst of times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age of wisdom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age of foolishness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92684" y="2343149"/>
            <a:ext cx="349431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“it”, “was”, “the”, “best”, “of”, “times”, “worst”, “age”, “wisdom”, “foolishness”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920343" y="2570772"/>
            <a:ext cx="903515" cy="46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5428" y="1861456"/>
            <a:ext cx="240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unique words ignoring case and punctuation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54923"/>
              </p:ext>
            </p:extLst>
          </p:nvPr>
        </p:nvGraphicFramePr>
        <p:xfrm>
          <a:off x="3295648" y="4091516"/>
          <a:ext cx="8667751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0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foolishness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70192"/>
              </p:ext>
            </p:extLst>
          </p:nvPr>
        </p:nvGraphicFramePr>
        <p:xfrm>
          <a:off x="393700" y="4460941"/>
          <a:ext cx="290195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best of times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worst of times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age of wisdom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age of foolishness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27571" y="186145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</a:rPr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2474090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common way to represent text is by using the </a:t>
            </a:r>
            <a:r>
              <a:rPr lang="en-US" sz="2800" b="1" i="1" dirty="0"/>
              <a:t>bag of words </a:t>
            </a:r>
            <a:r>
              <a:rPr lang="en-US" sz="2800" dirty="0"/>
              <a:t>approach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73146"/>
              </p:ext>
            </p:extLst>
          </p:nvPr>
        </p:nvGraphicFramePr>
        <p:xfrm>
          <a:off x="908050" y="1919816"/>
          <a:ext cx="3219450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1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loved the movie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hated the movie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great movie. good</a:t>
                      </a:r>
                      <a:r>
                        <a:rPr lang="en-US" sz="1800" b="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movie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acting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great</a:t>
                      </a:r>
                      <a:r>
                        <a:rPr lang="en-US" i="1" baseline="0" dirty="0"/>
                        <a:t> acting, a great movie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92684" y="2343149"/>
            <a:ext cx="349431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“I”, “loved”, “the”, “movie”, “hated”, “a”, “great”, “poor”, “acting”, “good”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920343" y="2570772"/>
            <a:ext cx="903515" cy="46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5428" y="1861456"/>
            <a:ext cx="240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unique words ignoring case and punctuation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17444"/>
              </p:ext>
            </p:extLst>
          </p:nvPr>
        </p:nvGraphicFramePr>
        <p:xfrm>
          <a:off x="3295648" y="4002616"/>
          <a:ext cx="8667752" cy="2225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73143"/>
              </p:ext>
            </p:extLst>
          </p:nvPr>
        </p:nvGraphicFramePr>
        <p:xfrm>
          <a:off x="393700" y="4372041"/>
          <a:ext cx="2901950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loved the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hated the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great movie. good</a:t>
                      </a:r>
                      <a:r>
                        <a:rPr lang="en-US" sz="1800" b="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acting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great</a:t>
                      </a:r>
                      <a:r>
                        <a:rPr lang="en-US" i="1" baseline="0" dirty="0"/>
                        <a:t> acting, a great movie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27571" y="186145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</a:rPr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51154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9062" indent="0">
                  <a:buNone/>
                </a:pPr>
                <a:r>
                  <a:rPr lang="en-US" sz="2800" b="1" dirty="0"/>
                  <a:t>Learning: </a:t>
                </a:r>
                <a:r>
                  <a:rPr lang="en-US" sz="2800" dirty="0"/>
                  <a:t>Based on the frequency counts in the dataset:</a:t>
                </a:r>
              </a:p>
              <a:p>
                <a:pPr marL="633412" indent="-514350">
                  <a:buFont typeface="+mj-lt"/>
                  <a:buAutoNum type="arabicPeriod"/>
                </a:pPr>
                <a:r>
                  <a:rPr lang="en-US" sz="2800" dirty="0"/>
                  <a:t>Estimate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 ∈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𝑌</m:t>
                    </m:r>
                  </m:oMath>
                </a14:m>
                <a:endParaRPr lang="en-US" sz="2800" b="0" dirty="0">
                  <a:ea typeface="Cambria Math"/>
                </a:endParaRPr>
              </a:p>
              <a:p>
                <a:pPr marL="633412" indent="-514350">
                  <a:buFont typeface="+mj-lt"/>
                  <a:buAutoNum type="arabicPeriod"/>
                </a:pPr>
                <a:r>
                  <a:rPr lang="en-US" sz="2800" dirty="0"/>
                  <a:t>Estimate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𝑌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119062" indent="0">
                  <a:buNone/>
                </a:pPr>
                <a:r>
                  <a:rPr lang="en-US" sz="2800" b="1" dirty="0"/>
                  <a:t>Classification: </a:t>
                </a:r>
                <a:r>
                  <a:rPr lang="en-US" sz="2800" dirty="0"/>
                  <a:t>For a new example, use: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  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1641CC"/>
                  </a:solidFill>
                </a:endParaRPr>
              </a:p>
              <a:p>
                <a:pPr marL="11906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4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283" y="1149045"/>
                <a:ext cx="11541034" cy="4925181"/>
              </a:xfrm>
            </p:spPr>
            <p:txBody>
              <a:bodyPr>
                <a:noAutofit/>
              </a:bodyPr>
              <a:lstStyle/>
              <a:p>
                <a:pPr marL="119062" indent="0">
                  <a:buNone/>
                </a:pPr>
                <a:r>
                  <a:rPr lang="en-US" sz="3000" b="1" i="1" dirty="0"/>
                  <a:t>Positive Documents</a:t>
                </a:r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200" i="1" dirty="0" smtClean="0">
                          <a:latin typeface="Cambria Math"/>
                        </a:rPr>
                        <m:t>=</m:t>
                      </m:r>
                      <m:r>
                        <a:rPr lang="en-US" sz="2200" b="0" i="1" dirty="0" smtClean="0">
                          <a:latin typeface="Cambria Math"/>
                        </a:rPr>
                        <m:t>3/5</m:t>
                      </m:r>
                      <m:r>
                        <a:rPr lang="en-US" sz="2200" i="1" dirty="0" smtClean="0">
                          <a:latin typeface="Cambria Math"/>
                        </a:rPr>
                        <m:t>= 0.6</m:t>
                      </m:r>
                    </m:oMath>
                  </m:oMathPara>
                </a14:m>
                <a:endParaRPr lang="en-US" sz="2200" dirty="0"/>
              </a:p>
              <a:p>
                <a:pPr marL="119062" indent="0">
                  <a:buNone/>
                </a:pPr>
                <a:r>
                  <a:rPr lang="en-US" sz="2200" b="1" i="1" dirty="0"/>
                  <a:t>compute: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𝐼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𝑙𝑜𝑣𝑒𝑑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𝑡h𝑒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𝑚𝑜𝑣𝑖𝑒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h𝑎𝑡𝑒𝑑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  <m:r>
                      <a:rPr lang="en-US" sz="2200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/>
                          </a:rPr>
                          <m:t>𝑎</m:t>
                        </m:r>
                      </m:e>
                      <m:e>
                        <m:r>
                          <a:rPr lang="en-US" sz="2200" i="1" dirty="0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200" i="1" dirty="0" smtClean="0">
                        <a:latin typeface="Cambria Math"/>
                      </a:rPr>
                      <m:t>, </m:t>
                    </m:r>
                  </m:oMath>
                </a14:m>
                <a:endParaRPr lang="en-US" sz="2200" i="1" dirty="0"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/>
                        </a:rPr>
                        <m:t>𝑝</m:t>
                      </m:r>
                      <m:r>
                        <a:rPr lang="en-US" sz="2200" i="1" dirty="0" smtClean="0">
                          <a:latin typeface="Cambria Math"/>
                        </a:rPr>
                        <m:t>(</m:t>
                      </m:r>
                      <m:r>
                        <a:rPr lang="en-US" sz="2200" i="1" dirty="0" smtClean="0">
                          <a:latin typeface="Cambria Math"/>
                        </a:rPr>
                        <m:t>𝑔𝑟𝑒𝑎𝑡</m:t>
                      </m:r>
                      <m:r>
                        <a:rPr lang="en-US" sz="2200" i="1" dirty="0" smtClean="0">
                          <a:latin typeface="Cambria Math"/>
                        </a:rPr>
                        <m:t>|+), </m:t>
                      </m:r>
                      <m:r>
                        <a:rPr lang="en-US" sz="2200" i="1" dirty="0" smtClean="0">
                          <a:latin typeface="Cambria Math"/>
                        </a:rPr>
                        <m:t>𝑝</m:t>
                      </m:r>
                      <m:r>
                        <a:rPr lang="en-US" sz="2200" i="1" dirty="0" smtClean="0">
                          <a:latin typeface="Cambria Math"/>
                        </a:rPr>
                        <m:t>(</m:t>
                      </m:r>
                      <m:r>
                        <a:rPr lang="en-US" sz="2200" i="1" dirty="0" smtClean="0">
                          <a:latin typeface="Cambria Math"/>
                        </a:rPr>
                        <m:t>𝑝𝑜𝑜𝑟</m:t>
                      </m:r>
                      <m:r>
                        <a:rPr lang="en-US" sz="2200" i="1" dirty="0" smtClean="0">
                          <a:latin typeface="Cambria Math"/>
                        </a:rPr>
                        <m:t>|+), </m:t>
                      </m:r>
                      <m:r>
                        <a:rPr lang="en-US" sz="2200" i="1" dirty="0" smtClean="0">
                          <a:latin typeface="Cambria Math"/>
                        </a:rPr>
                        <m:t>𝑝</m:t>
                      </m:r>
                      <m:r>
                        <a:rPr lang="en-US" sz="2200" i="1" dirty="0" smtClean="0">
                          <a:latin typeface="Cambria Math"/>
                        </a:rPr>
                        <m:t>(</m:t>
                      </m:r>
                      <m:r>
                        <a:rPr lang="en-US" sz="2200" i="1" dirty="0" smtClean="0">
                          <a:latin typeface="Cambria Math"/>
                        </a:rPr>
                        <m:t>𝑎𝑐𝑡𝑖𝑛𝑔</m:t>
                      </m:r>
                      <m:r>
                        <a:rPr lang="en-US" sz="2200" i="1" dirty="0" smtClean="0">
                          <a:latin typeface="Cambria Math"/>
                        </a:rPr>
                        <m:t>|+), </m:t>
                      </m:r>
                      <m:r>
                        <a:rPr lang="en-US" sz="2200" i="1" dirty="0" smtClean="0">
                          <a:latin typeface="Cambria Math"/>
                        </a:rPr>
                        <m:t>𝑝</m:t>
                      </m:r>
                      <m:r>
                        <a:rPr lang="en-US" sz="2200" i="1" dirty="0" smtClean="0">
                          <a:latin typeface="Cambria Math"/>
                        </a:rPr>
                        <m:t>(</m:t>
                      </m:r>
                      <m:r>
                        <a:rPr lang="en-US" sz="2200" i="1" dirty="0" smtClean="0">
                          <a:latin typeface="Cambria Math"/>
                        </a:rPr>
                        <m:t>𝑔𝑜𝑜𝑑</m:t>
                      </m:r>
                      <m:r>
                        <a:rPr lang="en-US" sz="2200" i="1" dirty="0" smtClean="0">
                          <a:latin typeface="Cambria Math"/>
                        </a:rPr>
                        <m:t>|+)</m:t>
                      </m:r>
                    </m:oMath>
                  </m:oMathPara>
                </a14:m>
                <a:endParaRPr lang="en-US" sz="2200" dirty="0"/>
              </a:p>
              <a:p>
                <a:pPr marL="119062" indent="0">
                  <a:buNone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𝑛</m:t>
                    </m:r>
                    <m:r>
                      <a:rPr lang="en-US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be the number of words in the (+) case: 14,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the number of times the word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𝑘</m:t>
                    </m:r>
                    <m:r>
                      <a:rPr lang="en-US" sz="2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occurs in the (+) case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+|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𝑉𝑜𝑐𝑎𝑏𝑢𝑙𝑎𝑟𝑦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3" y="1149045"/>
                <a:ext cx="11541034" cy="4925181"/>
              </a:xfrm>
              <a:blipFill rotWithShape="1">
                <a:blip r:embed="rId2"/>
                <a:stretch>
                  <a:fillRect l="-1004" t="-2475" r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40446"/>
              </p:ext>
            </p:extLst>
          </p:nvPr>
        </p:nvGraphicFramePr>
        <p:xfrm>
          <a:off x="3219448" y="1777576"/>
          <a:ext cx="8667752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74153"/>
              </p:ext>
            </p:extLst>
          </p:nvPr>
        </p:nvGraphicFramePr>
        <p:xfrm>
          <a:off x="317500" y="2147001"/>
          <a:ext cx="290195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loved the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great movie. good</a:t>
                      </a:r>
                      <a:r>
                        <a:rPr lang="en-US" sz="1800" b="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great</a:t>
                      </a:r>
                      <a:r>
                        <a:rPr lang="en-US" i="1" baseline="0" dirty="0"/>
                        <a:t> acting, a great movie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83880" y="5425440"/>
                <a:ext cx="38448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</m:t>
                    </m:r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𝑉𝑜𝑐𝑎𝑏𝑢𝑙𝑎𝑟𝑦</m:t>
                    </m:r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 total number of words in the vocabulary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880" y="5425440"/>
                <a:ext cx="3844834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74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097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283" y="1149045"/>
                <a:ext cx="11541034" cy="4925181"/>
              </a:xfrm>
            </p:spPr>
            <p:txBody>
              <a:bodyPr>
                <a:noAutofit/>
              </a:bodyPr>
              <a:lstStyle/>
              <a:p>
                <a:pPr marL="119062" indent="0">
                  <a:buNone/>
                </a:pPr>
                <a:r>
                  <a:rPr lang="en-US" sz="3000" b="1" i="1" dirty="0"/>
                  <a:t>Positive Documents</a:t>
                </a:r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:endParaRPr lang="en-US" sz="3000" dirty="0"/>
              </a:p>
              <a:p>
                <a:pPr marL="119062" indent="0">
                  <a:buNone/>
                </a:pPr>
                <a:endParaRPr lang="en-US" sz="2000" i="1" dirty="0"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000" i="1" dirty="0" smtClean="0">
                          <a:latin typeface="Cambria Math"/>
                        </a:rPr>
                        <m:t>=</m:t>
                      </m:r>
                      <m:r>
                        <a:rPr lang="en-US" sz="2000" b="0" i="1" dirty="0" smtClean="0">
                          <a:latin typeface="Cambria Math"/>
                        </a:rPr>
                        <m:t>3/5</m:t>
                      </m:r>
                      <m:r>
                        <a:rPr lang="en-US" sz="2000" i="1" dirty="0" smtClean="0">
                          <a:latin typeface="Cambria Math"/>
                        </a:rPr>
                        <m:t>= 0.6</m:t>
                      </m:r>
                    </m:oMath>
                  </m:oMathPara>
                </a14:m>
                <a:endParaRPr lang="en-US" sz="2000" dirty="0"/>
              </a:p>
              <a:p>
                <a:pPr marL="11906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3" y="1149045"/>
                <a:ext cx="11541034" cy="4925181"/>
              </a:xfrm>
              <a:blipFill rotWithShape="1">
                <a:blip r:embed="rId2"/>
                <a:stretch>
                  <a:fillRect l="-1004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93224"/>
              </p:ext>
            </p:extLst>
          </p:nvPr>
        </p:nvGraphicFramePr>
        <p:xfrm>
          <a:off x="3219448" y="1777576"/>
          <a:ext cx="8667752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25402"/>
              </p:ext>
            </p:extLst>
          </p:nvPr>
        </p:nvGraphicFramePr>
        <p:xfrm>
          <a:off x="317500" y="2147001"/>
          <a:ext cx="290195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loved the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great movie. good</a:t>
                      </a:r>
                      <a:r>
                        <a:rPr lang="en-US" sz="1800" b="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great</a:t>
                      </a:r>
                      <a:r>
                        <a:rPr lang="en-US" i="1" baseline="0" dirty="0"/>
                        <a:t> acting, a great movie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91200" y="350520"/>
                <a:ext cx="4267200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+|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𝑉𝑜𝑐𝑎𝑏𝑢𝑙𝑎𝑟𝑦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"/>
                <a:ext cx="4267200" cy="849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11144" y="3465700"/>
                <a:ext cx="4343400" cy="2994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𝑔𝑟𝑒𝑎𝑡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167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𝑝𝑜𝑜𝑟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0417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𝑎𝑐𝑡𝑖𝑛𝑔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=0.0833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𝑔𝑜𝑜𝑑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|+)=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0833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44" y="3465700"/>
                <a:ext cx="4343400" cy="29944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31028" y="3454816"/>
                <a:ext cx="3951515" cy="2994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=0.0833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𝑙𝑜𝑣𝑒𝑑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=0.0833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𝑡h𝑒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=0.0833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𝑚𝑜𝑣𝑖𝑒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083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h𝑎𝑡𝑒𝑑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14+10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0417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28" y="3454816"/>
                <a:ext cx="3951515" cy="29944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973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9062" indent="0">
                  <a:buNone/>
                </a:pPr>
                <a:r>
                  <a:rPr lang="en-US" sz="3000" b="1" i="1" dirty="0"/>
                  <a:t>Negative Documents</a:t>
                </a:r>
              </a:p>
              <a:p>
                <a:pPr marL="119062" indent="0">
                  <a:buNone/>
                </a:pPr>
                <a:endParaRPr lang="en-US" sz="3000" b="1" i="1" dirty="0"/>
              </a:p>
              <a:p>
                <a:pPr marL="119062" indent="0">
                  <a:buNone/>
                </a:pPr>
                <a:endParaRPr lang="en-US" sz="3000" b="1" i="1" dirty="0"/>
              </a:p>
              <a:p>
                <a:pPr marL="119062" indent="0">
                  <a:buNone/>
                </a:pPr>
                <a:endParaRPr lang="en-US" sz="3000" b="1" i="1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000" i="1" dirty="0">
                          <a:latin typeface="Cambria Math"/>
                        </a:rPr>
                        <m:t>=</m:t>
                      </m:r>
                      <m:r>
                        <a:rPr lang="en-US" sz="2000" b="0" i="1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>
                          <a:latin typeface="Cambria Math"/>
                        </a:rPr>
                        <m:t>/5= 0.</m:t>
                      </m:r>
                      <m:r>
                        <a:rPr lang="en-US" sz="2000" b="0" i="1" dirty="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119062" indent="0">
                  <a:buNone/>
                </a:pPr>
                <a:endParaRPr lang="en-US" sz="3000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04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14788"/>
              </p:ext>
            </p:extLst>
          </p:nvPr>
        </p:nvGraphicFramePr>
        <p:xfrm>
          <a:off x="3219448" y="1777576"/>
          <a:ext cx="8667752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91368"/>
              </p:ext>
            </p:extLst>
          </p:nvPr>
        </p:nvGraphicFramePr>
        <p:xfrm>
          <a:off x="317500" y="2147001"/>
          <a:ext cx="290195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hated the movie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acting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91200" y="350520"/>
                <a:ext cx="4267200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+|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𝑉𝑜𝑐𝑎𝑏𝑢𝑙𝑎𝑟𝑦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"/>
                <a:ext cx="4267200" cy="8493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1144" y="3237100"/>
                <a:ext cx="4343400" cy="2994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0625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𝑔𝑟𝑒𝑎𝑡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0625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𝑝𝑜𝑜𝑟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𝑎𝑐𝑡𝑖𝑛𝑔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𝑔𝑜𝑜𝑑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|−)=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0625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44" y="3237100"/>
                <a:ext cx="4343400" cy="29944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31028" y="3226216"/>
                <a:ext cx="3951515" cy="2994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𝑙𝑜𝑣𝑒𝑑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=0.0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625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𝑡h𝑒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𝑚𝑜𝑣𝑖𝑒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h𝑎𝑡𝑒𝑑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6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+10</m:t>
                          </m:r>
                        </m:den>
                      </m:f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=0.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125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028" y="3226216"/>
                <a:ext cx="3951515" cy="29944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157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9062" indent="0">
                  <a:buNone/>
                </a:pPr>
                <a:r>
                  <a:rPr lang="en-US" sz="2800" i="1" dirty="0">
                    <a:solidFill>
                      <a:srgbClr val="1641CC"/>
                    </a:solidFill>
                  </a:rPr>
                  <a:t>Classify the sentence as + or –</a:t>
                </a:r>
              </a:p>
              <a:p>
                <a:pPr marL="119062" indent="0">
                  <a:buNone/>
                </a:pPr>
                <a:r>
                  <a:rPr lang="en-US" sz="2800" i="1" dirty="0"/>
                  <a:t>“I hated the poor acting”</a:t>
                </a: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|+)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h𝑎𝑡𝑒𝑑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|+)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𝑡h𝑒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|+)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𝑝𝑜𝑜𝑟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|+)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𝑎𝑐𝑡𝑖𝑛𝑔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0.0000060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𝐼</m:t>
                    </m:r>
                    <m:r>
                      <a:rPr lang="en-US" sz="2400" i="1">
                        <a:latin typeface="Cambria Math"/>
                      </a:rPr>
                      <m:t>|−)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h𝑎𝑡𝑒𝑑</m:t>
                    </m:r>
                    <m:r>
                      <a:rPr lang="en-US" sz="2400" i="1">
                        <a:latin typeface="Cambria Math"/>
                      </a:rPr>
                      <m:t>|−)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𝑡h𝑒</m:t>
                    </m:r>
                    <m:r>
                      <a:rPr lang="en-US" sz="2400" i="1">
                        <a:latin typeface="Cambria Math"/>
                      </a:rPr>
                      <m:t>|−)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𝑝𝑜𝑜𝑟</m:t>
                    </m:r>
                    <m:r>
                      <a:rPr lang="en-US" sz="2400" i="1">
                        <a:latin typeface="Cambria Math"/>
                      </a:rPr>
                      <m:t>|−)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𝑎𝑐𝑡𝑖𝑛𝑔</m:t>
                        </m:r>
                      </m:e>
                      <m:e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</a:rPr>
                      <m:t>0.000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01220</m:t>
                    </m:r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pPr marL="119062" indent="0">
                  <a:buNone/>
                </a:pPr>
                <a:endParaRPr lang="en-US" sz="2400" i="1" dirty="0"/>
              </a:p>
              <a:p>
                <a:pPr marL="119062" indent="0">
                  <a:buNone/>
                </a:pPr>
                <a:r>
                  <a:rPr lang="en-US" sz="2400" i="1" dirty="0"/>
                  <a:t>The sentence will be classified as a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sz="2400" i="1" dirty="0"/>
                  <a:t> sentence</a:t>
                </a:r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45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35259" y="517597"/>
                <a:ext cx="601363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(+,−)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m:rPr>
                              <m:brk m:alnAt="23"/>
                            </m:r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𝑤𝑜𝑟𝑑𝑠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9" y="517597"/>
                <a:ext cx="6013633" cy="9885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096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is a probabilistic model</a:t>
            </a:r>
          </a:p>
          <a:p>
            <a:r>
              <a:rPr lang="en-US" dirty="0"/>
              <a:t>Incredibly simple and easy to implement</a:t>
            </a:r>
          </a:p>
          <a:p>
            <a:r>
              <a:rPr lang="en-US" dirty="0"/>
              <a:t>Works wonderful for text (Natural Language Processing)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6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FCA-47BE-4290-A792-2D74016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80DF-5FB1-4C68-9A03-67A80797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306E0-0DEB-45BB-80CB-597C4093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7D8E5-D45E-4D03-AE5B-B7C7C42C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F49757-D579-4B8A-B5B8-E6E72F533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5" y="428846"/>
            <a:ext cx="7709094" cy="58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054" y="2090080"/>
            <a:ext cx="11508377" cy="1600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End of Lecture 6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762" y="3204752"/>
            <a:ext cx="11508377" cy="1600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03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282" y="1861467"/>
            <a:ext cx="11508377" cy="2286000"/>
          </a:xfrm>
        </p:spPr>
        <p:txBody>
          <a:bodyPr/>
          <a:lstStyle/>
          <a:p>
            <a:pPr algn="ctr"/>
            <a:r>
              <a:rPr lang="en-US" sz="7200" dirty="0"/>
              <a:t>Thank you ! </a:t>
            </a:r>
            <a:br>
              <a:rPr lang="en-US" sz="7200" dirty="0"/>
            </a:br>
            <a:r>
              <a:rPr lang="en-US" sz="7200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350599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FA00-4BC1-49C1-A88D-779F82CA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6ADC-1985-4EC2-98FE-99A0CACE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heart of the Naive Bayes algorithm lies </a:t>
            </a:r>
            <a:r>
              <a:rPr lang="en-US" b="1" i="1" dirty="0"/>
              <a:t>Bayes' Theorem</a:t>
            </a:r>
            <a:r>
              <a:rPr lang="en-US" dirty="0"/>
              <a:t>, serving as the backbone of probabilistic modeling.</a:t>
            </a:r>
          </a:p>
          <a:p>
            <a:r>
              <a:rPr lang="en-US" dirty="0"/>
              <a:t>Bayes' Theorem is like a secret decoder for probability problems. </a:t>
            </a:r>
          </a:p>
          <a:p>
            <a:r>
              <a:rPr lang="en-US" dirty="0"/>
              <a:t>It helps us find the probability of an event (let’s say A) happening when we know the probability of another event (B) happening.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654E1-3B21-49DC-AE21-92132F7B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29 November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79CB9-EF07-4422-9F5A-FF37463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A82C-39D4-4B5C-A7AB-D3FC1DF2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8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0CCA-4ABC-4ACE-88E6-778C494A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21FA-4C8C-4E3C-B36F-0987AFFA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>
                <a:solidFill>
                  <a:srgbClr val="FF0000"/>
                </a:solidFill>
              </a:rPr>
              <a:t>naïve</a:t>
            </a:r>
            <a:r>
              <a:rPr lang="en-US" dirty="0"/>
              <a:t>?</a:t>
            </a:r>
          </a:p>
          <a:p>
            <a:r>
              <a:rPr lang="en-US" dirty="0"/>
              <a:t>This simplification helps Naive Bayes work fast and well. </a:t>
            </a:r>
          </a:p>
          <a:p>
            <a:r>
              <a:rPr lang="en-US" dirty="0"/>
              <a:t>Assumption of feature independence reduces the immense computational</a:t>
            </a:r>
            <a:r>
              <a:rPr lang="en-US" b="1" dirty="0"/>
              <a:t> burden of considering all possible interactions between features. </a:t>
            </a:r>
          </a:p>
          <a:p>
            <a:r>
              <a:rPr lang="en-US" dirty="0"/>
              <a:t>makes it computationally efficient and works well when this independence assumption isn't severely violated in the data.</a:t>
            </a:r>
          </a:p>
          <a:p>
            <a:r>
              <a:rPr lang="en-US" dirty="0"/>
              <a:t>Despite this simplifying assumption, the naive Bayes classifier is widely used because of its </a:t>
            </a:r>
            <a:r>
              <a:rPr lang="en-US" b="1" dirty="0"/>
              <a:t>efficiency</a:t>
            </a:r>
            <a:r>
              <a:rPr lang="en-US" dirty="0"/>
              <a:t> and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55EB-3A09-408E-AAEA-02D4258E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B020-9E98-4F53-AD13-652061B6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9279-7276-42FC-BA93-F727B503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7EC77-8CE5-4B2A-9554-A09269E3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98" y="281428"/>
            <a:ext cx="3039866" cy="1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ADD1-1D71-460F-8373-186295A8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8FFF-0CF2-4F0E-A16A-2CBECAA3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b="1" dirty="0"/>
              <a:t>Gaussian Naive Bayes:</a:t>
            </a:r>
          </a:p>
          <a:p>
            <a:r>
              <a:rPr lang="en-US" dirty="0"/>
              <a:t>Assumes that numerical features follow a </a:t>
            </a:r>
            <a:r>
              <a:rPr lang="en-US" b="1" dirty="0"/>
              <a:t>Gaussian (normal) distribution</a:t>
            </a:r>
            <a:r>
              <a:rPr lang="en-US" dirty="0"/>
              <a:t>.</a:t>
            </a:r>
          </a:p>
          <a:p>
            <a:r>
              <a:rPr lang="en-US" dirty="0"/>
              <a:t>Likelihood is computed using the probability density function of the Gaussian distribution.</a:t>
            </a:r>
          </a:p>
          <a:p>
            <a:endParaRPr lang="en-US" dirty="0"/>
          </a:p>
          <a:p>
            <a:r>
              <a:rPr lang="en-US" b="1" dirty="0"/>
              <a:t>Multinomial Naive Bayes:</a:t>
            </a:r>
          </a:p>
          <a:p>
            <a:r>
              <a:rPr lang="en-US" dirty="0"/>
              <a:t>Used for discrete data like text classification (e.g., spam detection).</a:t>
            </a:r>
          </a:p>
          <a:p>
            <a:r>
              <a:rPr lang="en-US" dirty="0"/>
              <a:t>Likelihood is based on the frequency of features.</a:t>
            </a:r>
          </a:p>
          <a:p>
            <a:endParaRPr lang="en-US" dirty="0"/>
          </a:p>
          <a:p>
            <a:r>
              <a:rPr lang="en-US" b="1" dirty="0"/>
              <a:t>Bernoulli Naive Bayes:</a:t>
            </a:r>
          </a:p>
          <a:p>
            <a:r>
              <a:rPr lang="en-US" dirty="0"/>
              <a:t>Used for binary data.</a:t>
            </a:r>
          </a:p>
          <a:p>
            <a:r>
              <a:rPr lang="en-US" dirty="0"/>
              <a:t>Features are binary (e.g., word presence or absence in a document).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CE12F-D814-418D-AC5C-1E4F79A1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7754-E91B-42CC-997F-01E513A6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45672-FAA7-43BA-A98B-884FA8B5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6CCA27-11E9-48C8-BF4E-DBDBF9FC5C44}"/>
              </a:ext>
            </a:extLst>
          </p:cNvPr>
          <p:cNvSpPr/>
          <p:nvPr/>
        </p:nvSpPr>
        <p:spPr>
          <a:xfrm>
            <a:off x="7877908" y="3643532"/>
            <a:ext cx="4149968" cy="1758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Gaussian Naive Bayes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Multinomial Naive Bayes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Bernoulli Naive Bayes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5696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310B-02C6-4583-87E7-04E5C57F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F463-10BC-4C59-AFCD-DE729F7CD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6FE4-6B5E-437B-9601-128A5506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1A0B-A1B1-4BB5-B71B-64A1865B7FD5}" type="datetime3">
              <a:rPr lang="en-US" smtClean="0"/>
              <a:pPr/>
              <a:t>1 December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41BB-E993-4E12-91BA-ABEC022E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CU6051NI Artificial Intelligence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48E9F-3EEF-4084-B447-7DF4DEF4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56729-2BE7-43DF-85C6-769590821C72}"/>
              </a:ext>
            </a:extLst>
          </p:cNvPr>
          <p:cNvSpPr/>
          <p:nvPr/>
        </p:nvSpPr>
        <p:spPr>
          <a:xfrm>
            <a:off x="365762" y="872197"/>
            <a:ext cx="2616589" cy="43187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3600" b="1" dirty="0"/>
              <a:t>Applications</a:t>
            </a:r>
            <a:endParaRPr lang="en-US" sz="3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</a:rPr>
              <a:t>Spam filtering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</a:rPr>
              <a:t>Text classification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</a:rPr>
              <a:t>Sentiment analysis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</a:rPr>
              <a:t>Recommender systems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6F809-7612-4F89-A192-1771F6C432EF}"/>
              </a:ext>
            </a:extLst>
          </p:cNvPr>
          <p:cNvSpPr/>
          <p:nvPr/>
        </p:nvSpPr>
        <p:spPr>
          <a:xfrm>
            <a:off x="2996419" y="858129"/>
            <a:ext cx="4445390" cy="54301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/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Fast and Efficient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Works well with large datasets and high-dimensional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Easy to Implement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Requires fewer computational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Handles Multi-Class Problems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Can classify into multiple categories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Works Well for Text Data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Widely used for spam filtering, sentiment analysis, and document classification.</a:t>
            </a:r>
          </a:p>
          <a:p>
            <a:pPr lvl="1"/>
            <a:endParaRPr lang="en-US" sz="2200" dirty="0">
              <a:solidFill>
                <a:srgbClr val="002060"/>
              </a:solidFill>
            </a:endParaRPr>
          </a:p>
          <a:p>
            <a:pPr lvl="1"/>
            <a:endParaRPr lang="en-US" sz="22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FF428-D902-492D-B35C-582D016B7B51}"/>
              </a:ext>
            </a:extLst>
          </p:cNvPr>
          <p:cNvSpPr/>
          <p:nvPr/>
        </p:nvSpPr>
        <p:spPr>
          <a:xfrm>
            <a:off x="7453532" y="844062"/>
            <a:ext cx="4335194" cy="5416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/>
          </a:p>
          <a:p>
            <a:r>
              <a:rPr lang="en-US" sz="4000" b="1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Strong Independence Assumption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002060"/>
                </a:solidFill>
              </a:rPr>
              <a:t>features independent(often not true in real-world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Poor Performance with Correlated Features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002060"/>
                </a:solidFill>
              </a:rPr>
              <a:t>Overestimates or underestimates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</a:rPr>
              <a:t>Sensitivity to Zero Probabilities</a:t>
            </a:r>
            <a:r>
              <a:rPr lang="en-US" sz="2200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002060"/>
                </a:solidFill>
              </a:rPr>
              <a:t>If a feature's likelihood is zero for a class, the entire product becomes zero. (</a:t>
            </a:r>
            <a:r>
              <a:rPr lang="en-US" sz="2000" b="1" i="1" dirty="0">
                <a:solidFill>
                  <a:srgbClr val="002060"/>
                </a:solidFill>
              </a:rPr>
              <a:t>Laplace </a:t>
            </a:r>
            <a:r>
              <a:rPr lang="en-US" sz="2000" b="1" i="1" dirty="0" err="1">
                <a:solidFill>
                  <a:srgbClr val="002060"/>
                </a:solidFill>
              </a:rPr>
              <a:t>Smoothing</a:t>
            </a:r>
            <a:r>
              <a:rPr lang="en-US" sz="2000" i="1" dirty="0" err="1">
                <a:solidFill>
                  <a:srgbClr val="002060"/>
                </a:solidFill>
              </a:rPr>
              <a:t>.</a:t>
            </a:r>
            <a:r>
              <a:rPr lang="en-US" sz="2000" b="1" i="1" dirty="0" err="1">
                <a:solidFill>
                  <a:srgbClr val="002060"/>
                </a:solidFill>
              </a:rPr>
              <a:t>used</a:t>
            </a:r>
            <a:r>
              <a:rPr lang="en-US" sz="2200" i="1" dirty="0">
                <a:solidFill>
                  <a:srgbClr val="002060"/>
                </a:solidFill>
              </a:rPr>
              <a:t>)</a:t>
            </a:r>
          </a:p>
          <a:p>
            <a:endParaRPr lang="en-US" sz="22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28907</TotalTime>
  <Words>3321</Words>
  <Application>Microsoft Office PowerPoint</Application>
  <PresentationFormat>Widescreen</PresentationFormat>
  <Paragraphs>1334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Retrospect</vt:lpstr>
      <vt:lpstr>Lecture 6: Naïve Bayes and NLP</vt:lpstr>
      <vt:lpstr>Outline</vt:lpstr>
      <vt:lpstr>Naïve Bayes Classifier</vt:lpstr>
      <vt:lpstr>Bayes Rule</vt:lpstr>
      <vt:lpstr>PowerPoint Presentation</vt:lpstr>
      <vt:lpstr>PowerPoint Presentation</vt:lpstr>
      <vt:lpstr>PowerPoint Presentation</vt:lpstr>
      <vt:lpstr>Types of Naïve Bayes Classifier</vt:lpstr>
      <vt:lpstr>PowerPoint Presentation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Bayes Rule</vt:lpstr>
      <vt:lpstr>Why probabilities</vt:lpstr>
      <vt:lpstr>Naïve Bayes Classifier</vt:lpstr>
      <vt:lpstr>Setting</vt:lpstr>
      <vt:lpstr>Setting</vt:lpstr>
      <vt:lpstr>Setting</vt:lpstr>
      <vt:lpstr>Naïve Bayes Classifier</vt:lpstr>
      <vt:lpstr>Naïve Bayes Classifier</vt:lpstr>
      <vt:lpstr>Algorithm 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NLP</vt:lpstr>
      <vt:lpstr>PowerPoint Presentation</vt:lpstr>
      <vt:lpstr>Text classification</vt:lpstr>
      <vt:lpstr>Text classification</vt:lpstr>
      <vt:lpstr>Text classification</vt:lpstr>
      <vt:lpstr>Algorithm </vt:lpstr>
      <vt:lpstr>Text classification</vt:lpstr>
      <vt:lpstr>Text classification</vt:lpstr>
      <vt:lpstr>Text classification</vt:lpstr>
      <vt:lpstr>Text classification </vt:lpstr>
      <vt:lpstr>Summary</vt:lpstr>
      <vt:lpstr>PowerPoint Presentation</vt:lpstr>
      <vt:lpstr>Thank you ! 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</dc:creator>
  <cp:lastModifiedBy>Roshan  Shrestha</cp:lastModifiedBy>
  <cp:revision>615</cp:revision>
  <dcterms:created xsi:type="dcterms:W3CDTF">2014-09-12T02:11:56Z</dcterms:created>
  <dcterms:modified xsi:type="dcterms:W3CDTF">2024-12-01T15:01:56Z</dcterms:modified>
</cp:coreProperties>
</file>